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EA2FC64-2B9F-4BCD-B5E1-3867F5987EFD}" v="4" dt="2021-01-27T04:56:31.833"/>
    <p1510:client id="{A5FC376A-0888-4CB4-B965-08B5393C5A28}" v="49" dt="2021-01-27T06:11:59.20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93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120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775526-77EA-48A1-81FF-A22EE43B98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EA21CF-3C1D-4611-BDD3-B786157C8F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914411-1799-4DF2-B196-B62D1E028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871846-2091-4600-93F8-83B39E93AD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8E29F-12C6-41FE-AD5D-EEDAA1C9B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20211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0C9E7-DAB1-4BAF-86D9-E9CC2E2518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7C9BA6-0E2A-4C2E-9643-765D0B5BA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B4372C-C530-41B4-93D6-BA1A81AB0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E3C1E3-CB36-47B9-ADD5-92B123A721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B5EACB-A141-4C51-AEB8-CE815FA7C0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5284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0EBC37E-E8A4-4D03-85E9-02C4CFD528D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07012F-6A35-420D-8AB5-7D923BC3CA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9466B5-867B-47A0-B8D1-AC5A3E32B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38376E-3672-4519-8782-A2DEA3D1C7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5E59A6-60A5-4C94-A3DD-8E5D93D685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324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D3F8C1-8E8A-4811-93BC-2989C0397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097BA8-6B77-4410-9D0B-D7B9E96E8E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466FCF-C333-4F9F-AF5A-5E0F8BAFB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AD2A39-E67A-43E7-A6B4-2E48DB48AF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231B1-627E-4782-8632-77EE20B520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7164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871B14-D5F4-4A04-A6B2-2BC1F83E8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C727D8-4314-43CF-924C-C8544B52C1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99F04-B507-442D-AD11-B9760BDE89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140ED6-F8A3-4BFF-90F7-EB1F29B5E6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8C4C8A-9C10-4F48-BC18-9511549799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1198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D5B29-45BB-4C34-A283-49D688C15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5B2C3B-A892-44BD-A5E3-2D46F40AF8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3CD8B78-199C-45C7-8EA3-6F705F2D31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7AF31B-F2D3-4AF7-AAD8-4C266A1AD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76EF3F-DA42-48C1-91D3-9F738160E5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897776-034D-47D2-9633-7E6433E06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39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922A7-2CBB-4C16-8BE6-195BF3267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D87DA9-A163-45F1-A225-4F9A000F6B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CCC195-AFA3-4199-BEF2-DBB834E095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00FE0DE-0152-4844-8A7F-A18B0191C4E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C19021-8B3E-46A9-8925-7379D487255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35842E0-E407-4A20-888D-3111F17AB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C3D133-8AA9-4A01-B082-C72E1C06E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5DBE9D-A054-4F35-AFE8-A24174CBE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37498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9BABC-704A-4DB4-A45D-8231719A6B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072488A-C907-4E5A-81BD-4292837C3D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7798E23-088E-456E-922E-1B657C4A3B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F96FF4D-5F24-4744-8948-33EA2C82D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92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814B69-18B2-4A52-AA83-D267F1FB1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B231CD7-B482-46E9-81AF-AEB78F404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CEAE0D-250D-46BD-B3C2-B467AE36E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6126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A90B7-5397-4ACA-A467-1543F5E131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F19256-6C9F-49AA-A9D4-A34BF7CF6A9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011F9D-C8C0-48D6-9EB8-94D9F5866C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DEAEE68-C46F-4F07-BE2B-4BDB7210C9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F9D055-743E-4EF3-B6B9-19FCD2B13C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2C0F83-23EE-4146-9481-DCE00DE847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4026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40A1AC-4305-4D15-9280-61D4FEFDF9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DB168A8-DF23-4CC9-8CCF-829FEA634B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197C42-081E-4018-9DB3-FB8C624EEF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059A17-AE46-48A1-BFD4-CEE4BFE5E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508EA02-2E58-4A3B-ACC4-930A8FE56B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367970-BE59-45F0-B037-30B695AB8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153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CBA1C0D-4FBE-40A2-9FA3-4B25F01B4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3FF7BE-ABD2-4BAB-A762-3CF2B9107C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D8A354F-68C4-4478-AE3C-74066EA118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B33FF1-8930-45A0-A248-C3A5398A4833}" type="datetimeFigureOut">
              <a:rPr lang="en-US" smtClean="0"/>
              <a:t>1/27/2021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692C60-E4E7-483F-A053-16C65A1A35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77A9D6-5DD5-47A9-AA07-057C0240B93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07E24CA-179B-47C6-8A95-A2978914DA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408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developdh.github.io/HowToMeaLWithNayeon/main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E7BC9271-50A1-4903-B690-8FEBC0D5AE81}"/>
              </a:ext>
            </a:extLst>
          </p:cNvPr>
          <p:cNvSpPr txBox="1"/>
          <p:nvPr/>
        </p:nvSpPr>
        <p:spPr>
          <a:xfrm>
            <a:off x="3812078" y="3075057"/>
            <a:ext cx="456784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000" dirty="0"/>
              <a:t>정보 통신 프로젝트</a:t>
            </a:r>
            <a:endParaRPr lang="en-US" sz="40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6421299-A28F-4ADA-9047-3D96F8BA99DD}"/>
              </a:ext>
            </a:extLst>
          </p:cNvPr>
          <p:cNvSpPr txBox="1"/>
          <p:nvPr/>
        </p:nvSpPr>
        <p:spPr>
          <a:xfrm>
            <a:off x="4636304" y="3782943"/>
            <a:ext cx="29193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HTML </a:t>
            </a:r>
            <a:r>
              <a:rPr lang="ko-KR" altLang="en-US" dirty="0"/>
              <a:t>브라우저 텍스트게임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1F7E1F7-FB27-48B8-80AB-78B1F8595567}"/>
              </a:ext>
            </a:extLst>
          </p:cNvPr>
          <p:cNvSpPr txBox="1"/>
          <p:nvPr/>
        </p:nvSpPr>
        <p:spPr>
          <a:xfrm>
            <a:off x="7555693" y="6284480"/>
            <a:ext cx="42915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/>
              <a:t>김동희 </a:t>
            </a:r>
            <a:r>
              <a:rPr lang="en-US" altLang="ko-KR" dirty="0"/>
              <a:t>10607, </a:t>
            </a:r>
            <a:r>
              <a:rPr lang="ko-KR" altLang="en-US" dirty="0"/>
              <a:t>김일중</a:t>
            </a:r>
            <a:r>
              <a:rPr lang="en-US" altLang="ko-KR" dirty="0"/>
              <a:t>10608, </a:t>
            </a:r>
            <a:r>
              <a:rPr lang="ko-KR" altLang="en-US" dirty="0"/>
              <a:t>남현종</a:t>
            </a:r>
            <a:r>
              <a:rPr lang="en-US" altLang="ko-KR" dirty="0"/>
              <a:t>10610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410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BCD45A-8E0C-4C6F-8585-E01CA41B1AD9}"/>
              </a:ext>
            </a:extLst>
          </p:cNvPr>
          <p:cNvSpPr txBox="1"/>
          <p:nvPr/>
        </p:nvSpPr>
        <p:spPr>
          <a:xfrm>
            <a:off x="3812078" y="387938"/>
            <a:ext cx="4567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개요</a:t>
            </a:r>
            <a:endParaRPr lang="en-US" sz="36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08394F-633E-42FB-8595-B30DCE4F10D2}"/>
              </a:ext>
            </a:extLst>
          </p:cNvPr>
          <p:cNvSpPr txBox="1"/>
          <p:nvPr/>
        </p:nvSpPr>
        <p:spPr>
          <a:xfrm>
            <a:off x="862984" y="2413337"/>
            <a:ext cx="10466032" cy="203132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altLang="ko-KR" dirty="0"/>
              <a:t>-</a:t>
            </a:r>
            <a:r>
              <a:rPr lang="ko-KR" altLang="en-US" dirty="0"/>
              <a:t>저희가 만든 게임은 흔히 미연시라고 불리우는 포맷을 가지고 있습니다</a:t>
            </a:r>
            <a:r>
              <a:rPr lang="en-US" altLang="ko-KR" dirty="0"/>
              <a:t>.</a:t>
            </a:r>
          </a:p>
          <a:p>
            <a:endParaRPr lang="en-US" dirty="0"/>
          </a:p>
          <a:p>
            <a:r>
              <a:rPr lang="en-US" dirty="0"/>
              <a:t>-</a:t>
            </a:r>
            <a:r>
              <a:rPr lang="ko-KR" altLang="en-US">
                <a:ea typeface="맑은 고딕"/>
              </a:rPr>
              <a:t>순수 브라우저 </a:t>
            </a:r>
            <a:r>
              <a:rPr lang="en-US" altLang="ko-KR">
                <a:ea typeface="맑은 고딕"/>
              </a:rPr>
              <a:t>html, </a:t>
            </a:r>
            <a:r>
              <a:rPr lang="en-US" altLang="ko-KR" err="1">
                <a:ea typeface="맑은 고딕"/>
              </a:rPr>
              <a:t>css</a:t>
            </a:r>
            <a:r>
              <a:rPr lang="en-US" altLang="ko-KR">
                <a:ea typeface="맑은 고딕"/>
              </a:rPr>
              <a:t>, </a:t>
            </a:r>
            <a:r>
              <a:rPr lang="en-US" altLang="ko-KR" err="1">
                <a:ea typeface="맑은 고딕"/>
              </a:rPr>
              <a:t>js</a:t>
            </a:r>
            <a:r>
              <a:rPr lang="en-US" altLang="ko-KR">
                <a:ea typeface="맑은 고딕"/>
              </a:rPr>
              <a:t> </a:t>
            </a:r>
            <a:r>
              <a:rPr lang="ko-KR" altLang="en-US">
                <a:ea typeface="맑은 고딕"/>
              </a:rPr>
              <a:t>로 동작 합니다</a:t>
            </a:r>
            <a:endParaRPr lang="en-US" altLang="ko-KR" dirty="0"/>
          </a:p>
          <a:p>
            <a:endParaRPr lang="en-US" altLang="ko-KR" dirty="0"/>
          </a:p>
          <a:p>
            <a:r>
              <a:rPr lang="en-US" altLang="ko-KR">
                <a:ea typeface="맑은 고딕"/>
              </a:rPr>
              <a:t>-</a:t>
            </a:r>
            <a:r>
              <a:rPr lang="ko-KR" altLang="en-US">
                <a:ea typeface="맑은 고딕"/>
              </a:rPr>
              <a:t>스토리 게임이며 게임의 최종 목표는 </a:t>
            </a:r>
            <a:r>
              <a:rPr lang="ko-KR" altLang="en-US" err="1">
                <a:ea typeface="맑은 고딕"/>
              </a:rPr>
              <a:t>임나연</a:t>
            </a:r>
            <a:r>
              <a:rPr lang="en-US" altLang="ko-KR">
                <a:ea typeface="맑은 고딕"/>
              </a:rPr>
              <a:t>(</a:t>
            </a:r>
            <a:r>
              <a:rPr lang="ko-KR" altLang="en-US" err="1">
                <a:ea typeface="맑은 고딕"/>
              </a:rPr>
              <a:t>트와이스멤버</a:t>
            </a:r>
            <a:r>
              <a:rPr lang="en-US" altLang="ko-KR">
                <a:ea typeface="맑은 고딕"/>
              </a:rPr>
              <a:t>) </a:t>
            </a:r>
            <a:r>
              <a:rPr lang="ko-KR" altLang="en-US">
                <a:ea typeface="맑은 고딕"/>
              </a:rPr>
              <a:t>과 밥을 같이 먹는 것 입니다</a:t>
            </a:r>
            <a:r>
              <a:rPr lang="en-US" altLang="ko-KR">
                <a:ea typeface="맑은 고딕"/>
              </a:rPr>
              <a:t>.</a:t>
            </a:r>
            <a:endParaRPr lang="en-US" altLang="ko-KR">
              <a:ea typeface="맑은 고딕"/>
              <a:cs typeface="Calibri"/>
            </a:endParaRPr>
          </a:p>
          <a:p>
            <a:endParaRPr lang="en-US" altLang="ko-KR" dirty="0"/>
          </a:p>
          <a:p>
            <a:r>
              <a:rPr lang="en-US" dirty="0"/>
              <a:t>-</a:t>
            </a:r>
            <a:r>
              <a:rPr lang="en-US" b="0" i="0" u="none" strike="noStrike" dirty="0">
                <a:effectLst/>
                <a:latin typeface="Whitney"/>
                <a:hlinkClick r:id="rId2" tooltip="https://developdh.github.io/HowToMeaLWithNayeon/main"/>
              </a:rPr>
              <a:t>https://developdh.github.io/</a:t>
            </a:r>
            <a:r>
              <a:rPr lang="en-US" b="0" i="0" u="none" strike="noStrike">
                <a:effectLst/>
                <a:latin typeface="Whitney"/>
                <a:hlinkClick r:id="rId2" tooltip="https://developdh.github.io/HowToMeaLWithNayeon/mai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HowToMeaLWithNayeon</a:t>
            </a:r>
            <a:r>
              <a:rPr lang="en-US" b="0" i="0" u="none" strike="noStrike" dirty="0">
                <a:effectLst/>
                <a:latin typeface="Whitney"/>
                <a:hlinkClick r:id="rId2" tooltip="https://developdh.github.io/HowToMeaLWithNayeon/main"/>
              </a:rPr>
              <a:t>/main</a:t>
            </a:r>
            <a:r>
              <a:rPr lang="en-US" b="0" i="0" u="none" strike="noStrike" dirty="0">
                <a:effectLst/>
                <a:latin typeface="Whitney"/>
              </a:rPr>
              <a:t> </a:t>
            </a:r>
            <a:r>
              <a:rPr lang="ko-KR" altLang="en-US" b="0" i="0" u="none" strike="noStrike">
                <a:effectLst/>
                <a:latin typeface="Whitney"/>
                <a:ea typeface="맑은 고딕"/>
              </a:rPr>
              <a:t>에서 플레이 </a:t>
            </a:r>
            <a:r>
              <a:rPr lang="ko-KR" altLang="en-US">
                <a:latin typeface="Whitney"/>
                <a:ea typeface="맑은 고딕"/>
              </a:rPr>
              <a:t>가능합니다</a:t>
            </a:r>
            <a:r>
              <a:rPr lang="en-US" altLang="ko-KR" b="0" i="0" u="none" strike="noStrike">
                <a:effectLst/>
                <a:latin typeface="Whitney"/>
                <a:ea typeface="맑은 고딕"/>
              </a:rPr>
              <a:t>.</a:t>
            </a:r>
            <a:endParaRPr lang="en-US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134221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BCD45A-8E0C-4C6F-8585-E01CA41B1AD9}"/>
              </a:ext>
            </a:extLst>
          </p:cNvPr>
          <p:cNvSpPr txBox="1"/>
          <p:nvPr/>
        </p:nvSpPr>
        <p:spPr>
          <a:xfrm>
            <a:off x="3812078" y="387938"/>
            <a:ext cx="4567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실행 화면</a:t>
            </a:r>
            <a:endParaRPr lang="en-US" sz="36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C6A2235-B066-4306-A938-99BB8A7BCC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248" y="1095824"/>
            <a:ext cx="8359503" cy="47022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0BFCB5C-D9DD-4094-8094-8E4E6DCDAD6B}"/>
              </a:ext>
            </a:extLst>
          </p:cNvPr>
          <p:cNvSpPr txBox="1"/>
          <p:nvPr/>
        </p:nvSpPr>
        <p:spPr>
          <a:xfrm>
            <a:off x="1916248" y="5798044"/>
            <a:ext cx="8359503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1600">
                <a:ea typeface="맑은 고딕"/>
              </a:rPr>
              <a:t>게임 화면은 사진과 자막으로 구성 되어 있으며</a:t>
            </a:r>
            <a:r>
              <a:rPr lang="en-US" altLang="ko-KR" sz="1600">
                <a:ea typeface="맑은 고딕"/>
              </a:rPr>
              <a:t>, FHD 16:9</a:t>
            </a:r>
            <a:r>
              <a:rPr lang="ko-KR" altLang="en-US" sz="1600">
                <a:ea typeface="맑은 고딕"/>
              </a:rPr>
              <a:t> 화면에 맞게 제작 되었습니다</a:t>
            </a:r>
            <a:r>
              <a:rPr lang="en-US" altLang="ko-KR" sz="1600">
                <a:ea typeface="맑은 고딕"/>
              </a:rPr>
              <a:t>.</a:t>
            </a:r>
            <a:endParaRPr lang="en-US" sz="160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467811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4DF76BA-51F4-40CB-A7E0-8D7D9CCBA19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6248" y="1095824"/>
            <a:ext cx="8359503" cy="470222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6BCD45A-8E0C-4C6F-8585-E01CA41B1AD9}"/>
              </a:ext>
            </a:extLst>
          </p:cNvPr>
          <p:cNvSpPr txBox="1"/>
          <p:nvPr/>
        </p:nvSpPr>
        <p:spPr>
          <a:xfrm>
            <a:off x="3812078" y="387938"/>
            <a:ext cx="4567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실행 화면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BFCB5C-D9DD-4094-8094-8E4E6DCDAD6B}"/>
              </a:ext>
            </a:extLst>
          </p:cNvPr>
          <p:cNvSpPr txBox="1"/>
          <p:nvPr/>
        </p:nvSpPr>
        <p:spPr>
          <a:xfrm>
            <a:off x="1916248" y="5798044"/>
            <a:ext cx="8359503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1600">
                <a:ea typeface="맑은 고딕"/>
              </a:rPr>
              <a:t>게임 내에는 </a:t>
            </a:r>
            <a:r>
              <a:rPr lang="en-US" altLang="ko-KR" sz="1600">
                <a:ea typeface="맑은 고딕"/>
              </a:rPr>
              <a:t>Branch</a:t>
            </a:r>
            <a:r>
              <a:rPr lang="ko-KR" altLang="en-US" sz="1600">
                <a:ea typeface="맑은 고딕"/>
              </a:rPr>
              <a:t>가 존재하며, 이는 </a:t>
            </a:r>
            <a:r>
              <a:rPr lang="ko-KR" altLang="en-US" sz="1600" err="1">
                <a:ea typeface="맑은 고딕"/>
              </a:rPr>
              <a:t>미연시</a:t>
            </a:r>
            <a:r>
              <a:rPr lang="ko-KR" altLang="en-US" sz="1600">
                <a:ea typeface="맑은 고딕"/>
              </a:rPr>
              <a:t> 게임 포맷에 존재하는 일종의 선택지 입니다</a:t>
            </a:r>
            <a:r>
              <a:rPr lang="en-US" altLang="ko-KR" sz="1600">
                <a:ea typeface="맑은 고딕"/>
              </a:rPr>
              <a:t>. </a:t>
            </a:r>
            <a:endParaRPr lang="en-US" altLang="ko-KR" sz="1600" dirty="0"/>
          </a:p>
          <a:p>
            <a:r>
              <a:rPr lang="ko-KR" altLang="en-US" sz="1600" dirty="0"/>
              <a:t>플레이어의 선택으로 최종적으로 게임의 스토리가 결정됩니다</a:t>
            </a:r>
            <a:r>
              <a:rPr lang="en-US" altLang="ko-KR" sz="1600" dirty="0"/>
              <a:t>.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17748422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BCD45A-8E0C-4C6F-8585-E01CA41B1AD9}"/>
              </a:ext>
            </a:extLst>
          </p:cNvPr>
          <p:cNvSpPr txBox="1"/>
          <p:nvPr/>
        </p:nvSpPr>
        <p:spPr>
          <a:xfrm>
            <a:off x="3812078" y="387938"/>
            <a:ext cx="4567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구현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BFCB5C-D9DD-4094-8094-8E4E6DCDAD6B}"/>
              </a:ext>
            </a:extLst>
          </p:cNvPr>
          <p:cNvSpPr txBox="1"/>
          <p:nvPr/>
        </p:nvSpPr>
        <p:spPr>
          <a:xfrm>
            <a:off x="1485256" y="5654453"/>
            <a:ext cx="8359503" cy="33855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1600">
                <a:ea typeface="맑은 고딕"/>
              </a:rPr>
              <a:t>게임 엔진이 자체 개발 되었으며 빌더를 이용하여 시나리오를 쉽게 작성 할 수 있습니다</a:t>
            </a:r>
            <a:r>
              <a:rPr lang="en-US" altLang="ko-KR" sz="1600">
                <a:ea typeface="맑은 고딕"/>
              </a:rPr>
              <a:t>.</a:t>
            </a:r>
            <a:endParaRPr lang="en-US" sz="1600">
              <a:ea typeface="맑은 고딕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B40E6D0-26DD-47DE-BBFD-708F6A1133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5256" y="1252233"/>
            <a:ext cx="9221487" cy="4353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0658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: Rounded Corners 76">
            <a:extLst>
              <a:ext uri="{FF2B5EF4-FFF2-40B4-BE49-F238E27FC236}">
                <a16:creationId xmlns:a16="http://schemas.microsoft.com/office/drawing/2014/main" id="{67ACCF7B-F014-42B0-8AE1-670BDE7C6D5A}"/>
              </a:ext>
            </a:extLst>
          </p:cNvPr>
          <p:cNvSpPr/>
          <p:nvPr/>
        </p:nvSpPr>
        <p:spPr>
          <a:xfrm>
            <a:off x="3102868" y="1034269"/>
            <a:ext cx="8945106" cy="4633001"/>
          </a:xfrm>
          <a:prstGeom prst="roundRect">
            <a:avLst>
              <a:gd name="adj" fmla="val 8986"/>
            </a:avLst>
          </a:prstGeom>
          <a:solidFill>
            <a:schemeClr val="bg1">
              <a:lumMod val="50000"/>
              <a:alpha val="1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: Rounded Corners 25">
            <a:extLst>
              <a:ext uri="{FF2B5EF4-FFF2-40B4-BE49-F238E27FC236}">
                <a16:creationId xmlns:a16="http://schemas.microsoft.com/office/drawing/2014/main" id="{272EE717-CA79-4E6C-B916-0F9081B13EF8}"/>
              </a:ext>
            </a:extLst>
          </p:cNvPr>
          <p:cNvSpPr/>
          <p:nvPr/>
        </p:nvSpPr>
        <p:spPr>
          <a:xfrm>
            <a:off x="9383405" y="1856747"/>
            <a:ext cx="2481943" cy="1752469"/>
          </a:xfrm>
          <a:prstGeom prst="roundRect">
            <a:avLst>
              <a:gd name="adj" fmla="val 8986"/>
            </a:avLst>
          </a:prstGeom>
          <a:solidFill>
            <a:schemeClr val="accent4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: Rounded Corners 21">
            <a:extLst>
              <a:ext uri="{FF2B5EF4-FFF2-40B4-BE49-F238E27FC236}">
                <a16:creationId xmlns:a16="http://schemas.microsoft.com/office/drawing/2014/main" id="{E5D1F93B-EDDC-4F0B-84EE-80CB5A0052BD}"/>
              </a:ext>
            </a:extLst>
          </p:cNvPr>
          <p:cNvSpPr/>
          <p:nvPr/>
        </p:nvSpPr>
        <p:spPr>
          <a:xfrm>
            <a:off x="6257288" y="1846979"/>
            <a:ext cx="2897275" cy="3631410"/>
          </a:xfrm>
          <a:prstGeom prst="roundRect">
            <a:avLst>
              <a:gd name="adj" fmla="val 8986"/>
            </a:avLst>
          </a:prstGeom>
          <a:solidFill>
            <a:schemeClr val="accent1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BCD45A-8E0C-4C6F-8585-E01CA41B1AD9}"/>
              </a:ext>
            </a:extLst>
          </p:cNvPr>
          <p:cNvSpPr txBox="1"/>
          <p:nvPr/>
        </p:nvSpPr>
        <p:spPr>
          <a:xfrm>
            <a:off x="3812078" y="387938"/>
            <a:ext cx="45678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600" dirty="0"/>
              <a:t>구현</a:t>
            </a:r>
            <a:endParaRPr lang="en-US" sz="3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0BFCB5C-D9DD-4094-8094-8E4E6DCDAD6B}"/>
              </a:ext>
            </a:extLst>
          </p:cNvPr>
          <p:cNvSpPr txBox="1"/>
          <p:nvPr/>
        </p:nvSpPr>
        <p:spPr>
          <a:xfrm>
            <a:off x="978793" y="5823730"/>
            <a:ext cx="10261307" cy="58477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ko-KR" altLang="en-US" sz="1600">
                <a:ea typeface="맑은 고딕"/>
              </a:rPr>
              <a:t>이벤트 시스템</a:t>
            </a:r>
            <a:r>
              <a:rPr lang="en-US" altLang="ko-KR" sz="1600">
                <a:ea typeface="맑은 고딕"/>
              </a:rPr>
              <a:t>, </a:t>
            </a:r>
            <a:r>
              <a:rPr lang="ko-KR" altLang="en-US" sz="1600" err="1">
                <a:ea typeface="맑은 고딕"/>
              </a:rPr>
              <a:t>브렌치</a:t>
            </a:r>
            <a:r>
              <a:rPr lang="ko-KR" altLang="en-US" sz="1600">
                <a:ea typeface="맑은 고딕"/>
              </a:rPr>
              <a:t> 시스템이 구현 되어 있으며</a:t>
            </a:r>
            <a:r>
              <a:rPr lang="en-US" altLang="ko-KR" sz="1600">
                <a:ea typeface="맑은 고딕"/>
              </a:rPr>
              <a:t>, </a:t>
            </a:r>
            <a:r>
              <a:rPr lang="ko-KR" altLang="en-US" sz="1600">
                <a:ea typeface="맑은 고딕"/>
              </a:rPr>
              <a:t>이를 이용하여 텍스트</a:t>
            </a:r>
            <a:r>
              <a:rPr lang="en-US" altLang="ko-KR" sz="1600">
                <a:ea typeface="맑은 고딕"/>
              </a:rPr>
              <a:t>, </a:t>
            </a:r>
            <a:r>
              <a:rPr lang="ko-KR" altLang="en-US" sz="1600">
                <a:ea typeface="맑은 고딕"/>
              </a:rPr>
              <a:t>이미지</a:t>
            </a:r>
            <a:r>
              <a:rPr lang="en-US" altLang="ko-KR" sz="1600">
                <a:ea typeface="맑은 고딕"/>
              </a:rPr>
              <a:t>, </a:t>
            </a:r>
            <a:r>
              <a:rPr lang="ko-KR" altLang="en-US" sz="1600">
                <a:ea typeface="맑은 고딕"/>
              </a:rPr>
              <a:t>사운드 이펙트를 제어합니다</a:t>
            </a:r>
            <a:r>
              <a:rPr lang="en-US" altLang="ko-KR" sz="1600">
                <a:ea typeface="맑은 고딕"/>
              </a:rPr>
              <a:t>.</a:t>
            </a:r>
          </a:p>
          <a:p>
            <a:r>
              <a:rPr lang="ko-KR" altLang="en-US" sz="1600">
                <a:ea typeface="맑은 고딕"/>
              </a:rPr>
              <a:t>컨트롤러는 로직에 의해 제어되는 이펙트들을 최종적으로 웹페이지에 렌더링 합니다</a:t>
            </a:r>
            <a:r>
              <a:rPr lang="en-US" altLang="ko-KR" sz="1600">
                <a:ea typeface="맑은 고딕"/>
              </a:rPr>
              <a:t>.</a:t>
            </a:r>
            <a:endParaRPr lang="en-US" sz="1600">
              <a:ea typeface="맑은 고딕"/>
            </a:endParaRPr>
          </a:p>
        </p:txBody>
      </p:sp>
      <p:cxnSp>
        <p:nvCxnSpPr>
          <p:cNvPr id="13" name="Connector: Elbow 12">
            <a:extLst>
              <a:ext uri="{FF2B5EF4-FFF2-40B4-BE49-F238E27FC236}">
                <a16:creationId xmlns:a16="http://schemas.microsoft.com/office/drawing/2014/main" id="{8E906DD4-0296-4261-9B80-F82E6631D199}"/>
              </a:ext>
            </a:extLst>
          </p:cNvPr>
          <p:cNvCxnSpPr>
            <a:stCxn id="5" idx="3"/>
            <a:endCxn id="9" idx="1"/>
          </p:cNvCxnSpPr>
          <p:nvPr/>
        </p:nvCxnSpPr>
        <p:spPr>
          <a:xfrm flipV="1">
            <a:off x="5460683" y="2913720"/>
            <a:ext cx="1025447" cy="117841"/>
          </a:xfrm>
          <a:prstGeom prst="bentConnector3">
            <a:avLst>
              <a:gd name="adj1" fmla="val 50000"/>
            </a:avLst>
          </a:prstGeom>
          <a:ln w="508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Elbow 13">
            <a:extLst>
              <a:ext uri="{FF2B5EF4-FFF2-40B4-BE49-F238E27FC236}">
                <a16:creationId xmlns:a16="http://schemas.microsoft.com/office/drawing/2014/main" id="{E0B82BE4-F225-4D40-B710-4A867BF73297}"/>
              </a:ext>
            </a:extLst>
          </p:cNvPr>
          <p:cNvCxnSpPr>
            <a:cxnSpLocks/>
            <a:stCxn id="5" idx="3"/>
            <a:endCxn id="10" idx="1"/>
          </p:cNvCxnSpPr>
          <p:nvPr/>
        </p:nvCxnSpPr>
        <p:spPr>
          <a:xfrm>
            <a:off x="5460683" y="3031561"/>
            <a:ext cx="1025447" cy="900821"/>
          </a:xfrm>
          <a:prstGeom prst="bentConnector3">
            <a:avLst>
              <a:gd name="adj1" fmla="val 50000"/>
            </a:avLst>
          </a:prstGeom>
          <a:ln w="508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D426B9B1-FF35-4A02-A172-E4293624D58A}"/>
              </a:ext>
            </a:extLst>
          </p:cNvPr>
          <p:cNvCxnSpPr>
            <a:cxnSpLocks/>
            <a:stCxn id="5" idx="3"/>
            <a:endCxn id="11" idx="1"/>
          </p:cNvCxnSpPr>
          <p:nvPr/>
        </p:nvCxnSpPr>
        <p:spPr>
          <a:xfrm>
            <a:off x="5460683" y="3031561"/>
            <a:ext cx="1025446" cy="1896643"/>
          </a:xfrm>
          <a:prstGeom prst="bentConnector3">
            <a:avLst>
              <a:gd name="adj1" fmla="val 50000"/>
            </a:avLst>
          </a:prstGeom>
          <a:ln w="50800">
            <a:solidFill>
              <a:schemeClr val="accent3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ED5E029D-05C6-49DB-B53E-0851B379D7CF}"/>
              </a:ext>
            </a:extLst>
          </p:cNvPr>
          <p:cNvSpPr txBox="1"/>
          <p:nvPr/>
        </p:nvSpPr>
        <p:spPr>
          <a:xfrm>
            <a:off x="6978160" y="2030028"/>
            <a:ext cx="1497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Controllers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CF675D5-7FE5-4FEA-AFF9-D36FB3900D1B}"/>
              </a:ext>
            </a:extLst>
          </p:cNvPr>
          <p:cNvSpPr txBox="1"/>
          <p:nvPr/>
        </p:nvSpPr>
        <p:spPr>
          <a:xfrm>
            <a:off x="10065726" y="2043272"/>
            <a:ext cx="117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Browser</a:t>
            </a:r>
          </a:p>
        </p:txBody>
      </p: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A2E689CB-BA7D-4F50-B937-6E6A4DBA9349}"/>
              </a:ext>
            </a:extLst>
          </p:cNvPr>
          <p:cNvCxnSpPr>
            <a:cxnSpLocks/>
            <a:stCxn id="10" idx="3"/>
            <a:endCxn id="28" idx="1"/>
          </p:cNvCxnSpPr>
          <p:nvPr/>
        </p:nvCxnSpPr>
        <p:spPr>
          <a:xfrm flipV="1">
            <a:off x="8967355" y="2918577"/>
            <a:ext cx="622042" cy="1013805"/>
          </a:xfrm>
          <a:prstGeom prst="bentConnector3">
            <a:avLst>
              <a:gd name="adj1" fmla="val 50000"/>
            </a:avLst>
          </a:prstGeom>
          <a:ln w="508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D667AD12-7298-48C3-9EBC-B2C483137372}"/>
              </a:ext>
            </a:extLst>
          </p:cNvPr>
          <p:cNvCxnSpPr>
            <a:cxnSpLocks/>
            <a:stCxn id="9" idx="3"/>
            <a:endCxn id="28" idx="1"/>
          </p:cNvCxnSpPr>
          <p:nvPr/>
        </p:nvCxnSpPr>
        <p:spPr>
          <a:xfrm>
            <a:off x="8967354" y="2913720"/>
            <a:ext cx="622043" cy="4857"/>
          </a:xfrm>
          <a:prstGeom prst="bentConnector3">
            <a:avLst>
              <a:gd name="adj1" fmla="val 50000"/>
            </a:avLst>
          </a:prstGeom>
          <a:ln w="508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85EDBA22-5805-4562-BA7F-7AEA84115119}"/>
              </a:ext>
            </a:extLst>
          </p:cNvPr>
          <p:cNvCxnSpPr>
            <a:cxnSpLocks/>
            <a:stCxn id="11" idx="3"/>
            <a:endCxn id="28" idx="1"/>
          </p:cNvCxnSpPr>
          <p:nvPr/>
        </p:nvCxnSpPr>
        <p:spPr>
          <a:xfrm flipV="1">
            <a:off x="8967354" y="2918577"/>
            <a:ext cx="622043" cy="2009627"/>
          </a:xfrm>
          <a:prstGeom prst="bentConnector3">
            <a:avLst>
              <a:gd name="adj1" fmla="val 50000"/>
            </a:avLst>
          </a:prstGeom>
          <a:ln w="508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D23DCA71-4873-4E5E-B342-F523E65EDCBD}"/>
              </a:ext>
            </a:extLst>
          </p:cNvPr>
          <p:cNvCxnSpPr>
            <a:cxnSpLocks/>
            <a:stCxn id="12" idx="0"/>
            <a:endCxn id="5" idx="2"/>
          </p:cNvCxnSpPr>
          <p:nvPr/>
        </p:nvCxnSpPr>
        <p:spPr>
          <a:xfrm rot="5400000" flipH="1" flipV="1">
            <a:off x="4299782" y="3480648"/>
            <a:ext cx="251841" cy="1"/>
          </a:xfrm>
          <a:prstGeom prst="bentConnector3">
            <a:avLst>
              <a:gd name="adj1" fmla="val 50000"/>
            </a:avLst>
          </a:prstGeom>
          <a:ln w="5080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CE97A4D2-7906-4AFA-8C26-721F5B4D5B5A}"/>
              </a:ext>
            </a:extLst>
          </p:cNvPr>
          <p:cNvSpPr/>
          <p:nvPr/>
        </p:nvSpPr>
        <p:spPr>
          <a:xfrm>
            <a:off x="6486130" y="2590554"/>
            <a:ext cx="2481224" cy="64633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TextBar</a:t>
            </a:r>
            <a:r>
              <a:rPr lang="en-US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 Controller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336F134-0EAA-466D-B559-D980CF8012CE}"/>
              </a:ext>
            </a:extLst>
          </p:cNvPr>
          <p:cNvSpPr/>
          <p:nvPr/>
        </p:nvSpPr>
        <p:spPr>
          <a:xfrm>
            <a:off x="6486130" y="3609216"/>
            <a:ext cx="2481225" cy="64633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Canvas Controller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92C5C78-72C6-48B2-A269-55D26D98323A}"/>
              </a:ext>
            </a:extLst>
          </p:cNvPr>
          <p:cNvSpPr/>
          <p:nvPr/>
        </p:nvSpPr>
        <p:spPr>
          <a:xfrm>
            <a:off x="6486129" y="4605038"/>
            <a:ext cx="2481225" cy="64633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Sound Controller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AD45B02-FD90-4E8D-99D4-E742BA4E819E}"/>
              </a:ext>
            </a:extLst>
          </p:cNvPr>
          <p:cNvSpPr/>
          <p:nvPr/>
        </p:nvSpPr>
        <p:spPr>
          <a:xfrm>
            <a:off x="3390722" y="3606568"/>
            <a:ext cx="2069960" cy="64633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>
                <a:solidFill>
                  <a:schemeClr val="tx1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Branch Manager</a:t>
            </a: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DB6EC1E8-A54F-4351-860E-6231D2D8CE64}"/>
              </a:ext>
            </a:extLst>
          </p:cNvPr>
          <p:cNvSpPr/>
          <p:nvPr/>
        </p:nvSpPr>
        <p:spPr>
          <a:xfrm>
            <a:off x="9589397" y="2595411"/>
            <a:ext cx="2069960" cy="64633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HTML Elements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F020D38B-D36D-40EB-AD15-93EE95953540}"/>
              </a:ext>
            </a:extLst>
          </p:cNvPr>
          <p:cNvSpPr/>
          <p:nvPr/>
        </p:nvSpPr>
        <p:spPr>
          <a:xfrm>
            <a:off x="326652" y="1755335"/>
            <a:ext cx="2481943" cy="3305721"/>
          </a:xfrm>
          <a:prstGeom prst="roundRect">
            <a:avLst>
              <a:gd name="adj" fmla="val 8986"/>
            </a:avLst>
          </a:prstGeom>
          <a:solidFill>
            <a:schemeClr val="accent6">
              <a:lumMod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487DC4B-05A9-45A7-9D93-A9CB0E25CB62}"/>
              </a:ext>
            </a:extLst>
          </p:cNvPr>
          <p:cNvSpPr txBox="1"/>
          <p:nvPr/>
        </p:nvSpPr>
        <p:spPr>
          <a:xfrm>
            <a:off x="981658" y="1875040"/>
            <a:ext cx="1171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Scripts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D58BB369-86F1-4F8A-8F87-29B99A90C256}"/>
              </a:ext>
            </a:extLst>
          </p:cNvPr>
          <p:cNvSpPr txBox="1"/>
          <p:nvPr/>
        </p:nvSpPr>
        <p:spPr>
          <a:xfrm>
            <a:off x="475593" y="2244372"/>
            <a:ext cx="2184060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ko-KR" alt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이상하게 생각해도 어쩔 수 없어</a:t>
            </a:r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lang="ko-KR" alt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반했으니까</a:t>
            </a:r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~)</a:t>
            </a:r>
          </a:p>
          <a:p>
            <a:pPr algn="ctr"/>
            <a:endParaRPr lang="en-US" altLang="ko-KR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ko-KR" alt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동희 </a:t>
            </a:r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: "</a:t>
            </a:r>
            <a:r>
              <a:rPr lang="ko-KR" alt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으으음</a:t>
            </a:r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..."</a:t>
            </a:r>
          </a:p>
          <a:p>
            <a:pPr algn="ctr"/>
            <a:endParaRPr lang="en-US" altLang="ko-KR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ko-KR" alt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독백 </a:t>
            </a:r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ko-KR" alt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오늘도 감미로운 나연눈나의 목소리가 나를 깨웠다</a:t>
            </a:r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ctr"/>
            <a:endParaRPr lang="en-US" altLang="ko-KR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         </a:t>
            </a:r>
            <a:r>
              <a:rPr lang="ko-KR" alt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따뜻한 한낮의 햇살까지 비쳐 기분이 좋게 하루를 시작할 수 있을 듯 한 기분이 든다</a:t>
            </a:r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algn="ctr"/>
            <a:endParaRPr lang="en-US" altLang="ko-KR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         </a:t>
            </a:r>
            <a:r>
              <a:rPr lang="ko-KR" alt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잠깐</a:t>
            </a:r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... </a:t>
            </a:r>
            <a:r>
              <a:rPr lang="ko-KR" alt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뭔가 잊은게 있는 것 같은데</a:t>
            </a:r>
            <a:r>
              <a:rPr lang="en-US" altLang="ko-KR" sz="900" b="1" dirty="0">
                <a:latin typeface="Arial" panose="020B0604020202020204" pitchFamily="34" charset="0"/>
                <a:cs typeface="Arial" panose="020B0604020202020204" pitchFamily="34" charset="0"/>
              </a:rPr>
              <a:t>..?</a:t>
            </a:r>
          </a:p>
          <a:p>
            <a:pPr algn="ctr"/>
            <a:endParaRPr lang="en-US" sz="9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….</a:t>
            </a:r>
          </a:p>
          <a:p>
            <a:pPr algn="ctr"/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….</a:t>
            </a:r>
          </a:p>
          <a:p>
            <a:pPr algn="ctr"/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…….</a:t>
            </a:r>
          </a:p>
          <a:p>
            <a:pPr algn="ctr"/>
            <a:r>
              <a:rPr lang="en-US" sz="900" b="1" dirty="0">
                <a:latin typeface="Arial" panose="020B0604020202020204" pitchFamily="34" charset="0"/>
                <a:cs typeface="Arial" panose="020B0604020202020204" pitchFamily="34" charset="0"/>
              </a:rPr>
              <a:t>…</a:t>
            </a:r>
          </a:p>
        </p:txBody>
      </p:sp>
      <p:cxnSp>
        <p:nvCxnSpPr>
          <p:cNvPr id="49" name="Connector: Elbow 48">
            <a:extLst>
              <a:ext uri="{FF2B5EF4-FFF2-40B4-BE49-F238E27FC236}">
                <a16:creationId xmlns:a16="http://schemas.microsoft.com/office/drawing/2014/main" id="{B126BFF2-B483-4D7B-B570-ED719DF004B8}"/>
              </a:ext>
            </a:extLst>
          </p:cNvPr>
          <p:cNvCxnSpPr>
            <a:cxnSpLocks/>
            <a:stCxn id="42" idx="3"/>
            <a:endCxn id="5" idx="1"/>
          </p:cNvCxnSpPr>
          <p:nvPr/>
        </p:nvCxnSpPr>
        <p:spPr>
          <a:xfrm flipV="1">
            <a:off x="2808595" y="3031561"/>
            <a:ext cx="582128" cy="376635"/>
          </a:xfrm>
          <a:prstGeom prst="bentConnector3">
            <a:avLst>
              <a:gd name="adj1" fmla="val 29638"/>
            </a:avLst>
          </a:prstGeom>
          <a:ln w="508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4BFF890A-F82B-4A01-8985-70705574F11C}"/>
              </a:ext>
            </a:extLst>
          </p:cNvPr>
          <p:cNvSpPr/>
          <p:nvPr/>
        </p:nvSpPr>
        <p:spPr>
          <a:xfrm>
            <a:off x="3390723" y="2708395"/>
            <a:ext cx="2069960" cy="646332"/>
          </a:xfrm>
          <a:prstGeom prst="rect">
            <a:avLst/>
          </a:prstGeom>
          <a:noFill/>
          <a:ln w="762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Text Game Engine</a:t>
            </a: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A7D2EEE7-CAC5-4B80-B2F6-E6AD01361A1F}"/>
              </a:ext>
            </a:extLst>
          </p:cNvPr>
          <p:cNvSpPr txBox="1"/>
          <p:nvPr/>
        </p:nvSpPr>
        <p:spPr>
          <a:xfrm>
            <a:off x="5264238" y="1116595"/>
            <a:ext cx="46223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latin typeface="Arial" panose="020B0604020202020204" pitchFamily="34" charset="0"/>
                <a:cs typeface="Arial" panose="020B0604020202020204" pitchFamily="34" charset="0"/>
              </a:rPr>
              <a:t>Engine</a:t>
            </a:r>
          </a:p>
        </p:txBody>
      </p:sp>
    </p:spTree>
    <p:extLst>
      <p:ext uri="{BB962C8B-B14F-4D97-AF65-F5344CB8AC3E}">
        <p14:creationId xmlns:p14="http://schemas.microsoft.com/office/powerpoint/2010/main" val="33980922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6BCD45A-8E0C-4C6F-8585-E01CA41B1AD9}"/>
              </a:ext>
            </a:extLst>
          </p:cNvPr>
          <p:cNvSpPr txBox="1"/>
          <p:nvPr/>
        </p:nvSpPr>
        <p:spPr>
          <a:xfrm>
            <a:off x="3812078" y="3044279"/>
            <a:ext cx="456784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400" dirty="0"/>
              <a:t>시연</a:t>
            </a:r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76063232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132</TotalTime>
  <Words>226</Words>
  <Application>Microsoft Office PowerPoint</Application>
  <PresentationFormat>Widescreen</PresentationFormat>
  <Paragraphs>46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Whitney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nam hyeon jong</dc:creator>
  <cp:lastModifiedBy>nam hyeon jong</cp:lastModifiedBy>
  <cp:revision>5</cp:revision>
  <dcterms:created xsi:type="dcterms:W3CDTF">2021-01-27T04:25:24Z</dcterms:created>
  <dcterms:modified xsi:type="dcterms:W3CDTF">2021-01-27T06:38:07Z</dcterms:modified>
</cp:coreProperties>
</file>

<file path=docProps/thumbnail.jpeg>
</file>